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3" r:id="rId2"/>
  </p:sldMasterIdLst>
  <p:notesMasterIdLst>
    <p:notesMasterId r:id="rId12"/>
  </p:notesMasterIdLst>
  <p:sldIdLst>
    <p:sldId id="256" r:id="rId3"/>
    <p:sldId id="257" r:id="rId4"/>
    <p:sldId id="259" r:id="rId5"/>
    <p:sldId id="261" r:id="rId6"/>
    <p:sldId id="262" r:id="rId7"/>
    <p:sldId id="263" r:id="rId8"/>
    <p:sldId id="264" r:id="rId9"/>
    <p:sldId id="265" r:id="rId10"/>
    <p:sldId id="266" r:id="rId11"/>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07" autoAdjust="0"/>
  </p:normalViewPr>
  <p:slideViewPr>
    <p:cSldViewPr>
      <p:cViewPr varScale="1">
        <p:scale>
          <a:sx n="83" d="100"/>
          <a:sy n="83" d="100"/>
        </p:scale>
        <p:origin x="15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9DDEB4-0B58-435A-A7F6-3A19943311FD}" type="datetimeFigureOut">
              <a:rPr lang="en-US" smtClean="0"/>
              <a:t>9/6/2021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657946-D2B0-42DB-AC4F-7DECB5427B4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The need for facility expansion is important, considering the fact that Saudi Arabia is experiencing a rapid population growth, and especially among the elderly and foreigners. Evidence shows that there are about 487 hospitals in Saudi Arabia, that only provide about 2-3 beds per 1000 population (Al-</a:t>
            </a:r>
            <a:r>
              <a:rPr lang="en-US" dirty="0" err="1"/>
              <a:t>Hanawi</a:t>
            </a:r>
            <a:r>
              <a:rPr lang="en-US" dirty="0"/>
              <a:t>, Khan, &amp; Al-</a:t>
            </a:r>
            <a:r>
              <a:rPr lang="en-US" dirty="0" err="1"/>
              <a:t>Borie</a:t>
            </a:r>
            <a:r>
              <a:rPr lang="en-US" dirty="0"/>
              <a:t>, 2019). This is a problem that has been acknowledged by the government, as it is taking measures to implement the right procedures for change. The fast-growing population of Saudi Arabia, has highly contributed to the need for expansion of this facility. Evidence shows that by 2025, the population of Saudi Arabia will reach bout 39 million (Al-</a:t>
            </a:r>
            <a:r>
              <a:rPr lang="en-US" dirty="0" err="1"/>
              <a:t>Hanawi</a:t>
            </a:r>
            <a:r>
              <a:rPr lang="en-US" dirty="0"/>
              <a:t>, Khan, &amp; Al-</a:t>
            </a:r>
            <a:r>
              <a:rPr lang="en-US" dirty="0" err="1"/>
              <a:t>Borie</a:t>
            </a:r>
            <a:r>
              <a:rPr lang="en-US" dirty="0"/>
              <a:t>, 2019). The population will continue to increase at a high rate, and it will increase healthcare needs. Further evidence, shows that the elderly population in Saudi Arabia will reach about 2.6 million by the end of 2021 (Al-</a:t>
            </a:r>
            <a:r>
              <a:rPr lang="en-US" dirty="0" err="1"/>
              <a:t>Hanawi</a:t>
            </a:r>
            <a:r>
              <a:rPr lang="en-US" dirty="0"/>
              <a:t>, Khan, &amp; Al-</a:t>
            </a:r>
            <a:r>
              <a:rPr lang="en-US" dirty="0" err="1"/>
              <a:t>Borie</a:t>
            </a:r>
            <a:r>
              <a:rPr lang="en-US" dirty="0"/>
              <a:t>, 2019). The healthcare needs of elderly are more, and as such, calling for the need to expand the facility. </a:t>
            </a:r>
          </a:p>
        </p:txBody>
      </p:sp>
      <p:sp>
        <p:nvSpPr>
          <p:cNvPr id="4" name="Slide Number Placeholder 3"/>
          <p:cNvSpPr>
            <a:spLocks noGrp="1"/>
          </p:cNvSpPr>
          <p:nvPr>
            <p:ph type="sldNum" sz="quarter" idx="10"/>
          </p:nvPr>
        </p:nvSpPr>
        <p:spPr/>
        <p:txBody>
          <a:bodyPr/>
          <a:lstStyle/>
          <a:p>
            <a:fld id="{1B657946-D2B0-42DB-AC4F-7DECB5427B41}"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The rapid population growth has put a strain on the existing infrastructure in the healthcare facility. Therefore, part of the expansion requires the upgrading of the existing infrastructure to cater for the needs of the population. For example, there is need to increase the number of beds in the facility. Further, there is need to train and hire more healthcare professionals (Al-</a:t>
            </a:r>
            <a:r>
              <a:rPr lang="en-US" dirty="0" err="1"/>
              <a:t>Hanawi</a:t>
            </a:r>
            <a:r>
              <a:rPr lang="en-US" dirty="0"/>
              <a:t>, Khan, &amp; Al-</a:t>
            </a:r>
            <a:r>
              <a:rPr lang="en-US" dirty="0" err="1"/>
              <a:t>Borie</a:t>
            </a:r>
            <a:r>
              <a:rPr lang="en-US" dirty="0"/>
              <a:t>, 2019). The training of more healthcare professionals is possible, considering that there is a large number of people that might be interested in various medical jobs. The requirements of the Vision 2030 strategic plan also call for the need to expand the facility. This is also supported by Saudization, which requires the hiring of more Saudi Arabian citizens to fill up different positions (</a:t>
            </a:r>
            <a:r>
              <a:rPr lang="en-US" dirty="0" err="1"/>
              <a:t>Mebrouk</a:t>
            </a:r>
            <a:r>
              <a:rPr lang="en-US" dirty="0"/>
              <a:t>, 2018). Therefore, expansion is not only a need of the facility, but also the country. </a:t>
            </a:r>
          </a:p>
        </p:txBody>
      </p:sp>
      <p:sp>
        <p:nvSpPr>
          <p:cNvPr id="4" name="Slide Number Placeholder 3"/>
          <p:cNvSpPr>
            <a:spLocks noGrp="1"/>
          </p:cNvSpPr>
          <p:nvPr>
            <p:ph type="sldNum" sz="quarter" idx="10"/>
          </p:nvPr>
        </p:nvSpPr>
        <p:spPr/>
        <p:txBody>
          <a:bodyPr/>
          <a:lstStyle/>
          <a:p>
            <a:fld id="{1B657946-D2B0-42DB-AC4F-7DECB5427B41}"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Different requirements have to be met to ensure effective expansion and funding. The role of the government, as the main provider of healthcare services in Saudi Arabia must be considered. The ministry of health accounts for about 75% of the country’s healthcare spending (</a:t>
            </a:r>
            <a:r>
              <a:rPr lang="en-US" dirty="0" err="1"/>
              <a:t>Puteh</a:t>
            </a:r>
            <a:r>
              <a:rPr lang="en-US" dirty="0"/>
              <a:t> et al., 2020). By 2019, the government healthcare spending in Saudi Arabia reached $46 billion. This implies that the ministry of health, under the government, can be an important source of financing for the expansion process. Other supporting bodies that can provide funding for the expansion process include the Ministry of Defense and Aviation, Saudi Arabian National Guard, and the Ministry of Interior. Therefore, the government should the first consideration when seeking funding for the facility. The expansion process should align with the provisions of vision 2030. This vision calls for an overhaul of the healthcare sector in the coming years (Saudi Arabia Government, n. d.). Therefore, the expansion process should focus on implementing preventive care, ensuring citizens have access to primary care, and reduce infectious diseases. Further, the expansion process should focus on improving access to medical services and improving training for the treatment of chronic diseases. </a:t>
            </a:r>
          </a:p>
        </p:txBody>
      </p:sp>
      <p:sp>
        <p:nvSpPr>
          <p:cNvPr id="4" name="Slide Number Placeholder 3"/>
          <p:cNvSpPr>
            <a:spLocks noGrp="1"/>
          </p:cNvSpPr>
          <p:nvPr>
            <p:ph type="sldNum" sz="quarter" idx="10"/>
          </p:nvPr>
        </p:nvSpPr>
        <p:spPr/>
        <p:txBody>
          <a:bodyPr/>
          <a:lstStyle/>
          <a:p>
            <a:fld id="{1B657946-D2B0-42DB-AC4F-7DECB5427B41}" type="slidenum">
              <a:rPr lang="en-US" smtClean="0"/>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Approval from different organizations is needed for the expansion process to effective. The Saudi Commission for Health Specialties, should be consulted for the supervision and evaluation programs (Al-</a:t>
            </a:r>
            <a:r>
              <a:rPr lang="en-US" dirty="0" err="1"/>
              <a:t>Mazrou</a:t>
            </a:r>
            <a:r>
              <a:rPr lang="en-US" dirty="0"/>
              <a:t> et al., 2016). Apart from this, it sets the controls and standards for the licensing of health professions. The Saudi Food and Drug Authority should be consulted to ensure that the right pharmaceuticals and medical devices are imported, and well-priced. It will also ensure that safe and effective drugs are utilized in the facility. Approval should not be acquired from the ministry of health, but also investment, commerce, and the general directorate of health affairs. The consideration of these requirements will ensure an effective expansion and funding process. </a:t>
            </a:r>
          </a:p>
        </p:txBody>
      </p:sp>
      <p:sp>
        <p:nvSpPr>
          <p:cNvPr id="4" name="Slide Number Placeholder 3"/>
          <p:cNvSpPr>
            <a:spLocks noGrp="1"/>
          </p:cNvSpPr>
          <p:nvPr>
            <p:ph type="sldNum" sz="quarter" idx="10"/>
          </p:nvPr>
        </p:nvSpPr>
        <p:spPr/>
        <p:txBody>
          <a:bodyPr/>
          <a:lstStyle/>
          <a:p>
            <a:fld id="{1B657946-D2B0-42DB-AC4F-7DECB5427B41}" type="slidenum">
              <a:rPr lang="en-US" smtClean="0"/>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	An effective policy will be required to address the various groups of people that will be impacted by the expansion process. An administrative policy should be implemented to ensure that the needs of the various affected groups are met. An administrative policy will ensure that the operations of the facility go on as planned (Al-Khamis, 2016). It will ensure that the hospital functions according to the specific guidelines that are provided by the ministry of health. For example, the ministry of health requires facilities to employ more Saudi nationals as opposed to foreigners. Coupled with this, is the importance of developing a nursing policy. This will ensure that the health needs of the large population of Saudi Arabia are met. It will ensure that nurses and other members of the facility adhere to the medical standards that have been put in place. It will also ensure that a periodic review is done, to make any necessary changes. </a:t>
            </a:r>
            <a:endParaRPr lang="en-US" dirty="0"/>
          </a:p>
        </p:txBody>
      </p:sp>
      <p:sp>
        <p:nvSpPr>
          <p:cNvPr id="4" name="Slide Number Placeholder 3"/>
          <p:cNvSpPr>
            <a:spLocks noGrp="1"/>
          </p:cNvSpPr>
          <p:nvPr>
            <p:ph type="sldNum" sz="quarter" idx="10"/>
          </p:nvPr>
        </p:nvSpPr>
        <p:spPr/>
        <p:txBody>
          <a:bodyPr/>
          <a:lstStyle/>
          <a:p>
            <a:fld id="{1B657946-D2B0-42DB-AC4F-7DECB5427B41}" type="slidenum">
              <a:rPr lang="en-US" smtClean="0"/>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Various positive social changes will be realized from implementing the expansion and the administrative policy. Expansion and policy implementation will align with the vision 2030 of Saudi Arabia, which is in line with the global and regional trends. For example, it will allow for the implementation of latest technology and research and development procedures (World Health Organization, 2018). Expansion and policy implementation will ensure that quality services are provided to the patients. The facility’s main focus will be on providing quality healthcare, as opposed to getting money from patients. It will ensure that the health needs of patients are met through strategies such as protection, prevention, curation, and rehabilitation among others (World Health Organization, 2018). Key healthcare services will be provided and be easily accessible to the public. Further, it will be easier to address the various determinants of health if the administrative policy and other important policies are put in place</a:t>
            </a:r>
            <a:endParaRPr lang="en-GB" dirty="0"/>
          </a:p>
        </p:txBody>
      </p:sp>
      <p:sp>
        <p:nvSpPr>
          <p:cNvPr id="4" name="Slide Number Placeholder 3"/>
          <p:cNvSpPr>
            <a:spLocks noGrp="1"/>
          </p:cNvSpPr>
          <p:nvPr>
            <p:ph type="sldNum" sz="quarter" idx="10"/>
          </p:nvPr>
        </p:nvSpPr>
        <p:spPr/>
        <p:txBody>
          <a:bodyPr/>
          <a:lstStyle/>
          <a:p>
            <a:fld id="{1B657946-D2B0-42DB-AC4F-7DECB5427B41}" type="slidenum">
              <a:rPr lang="en-US" smtClean="0"/>
              <a:t>7</a:t>
            </a:fld>
            <a:endParaRPr lang="en-US"/>
          </a:p>
        </p:txBody>
      </p:sp>
    </p:spTree>
    <p:extLst>
      <p:ext uri="{BB962C8B-B14F-4D97-AF65-F5344CB8AC3E}">
        <p14:creationId xmlns:p14="http://schemas.microsoft.com/office/powerpoint/2010/main" val="3362244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need for expansion is imminent and important in modern times. As the Kingdom of Saudi Arabia is expanding, the facility should also expand to ensure that its healthcare goals align with those of the public. The rapid increasing population of Saudi Arabia has highly contributed to the need for expansion. Apart from this, there is a large number of the elderly population and foreigners, which puts a strain on the existing infrastructure. With the effective support that is provided by the ministry of health and other bodies, the expansion process will not be difficult. This will also be supported by the implementation of the right policy. The expansion and policy will be highly beneficial to Saudi Arabia. It will improve the overall quality of healthcare and increase access. </a:t>
            </a:r>
            <a:endParaRPr lang="en-GB" dirty="0"/>
          </a:p>
        </p:txBody>
      </p:sp>
      <p:sp>
        <p:nvSpPr>
          <p:cNvPr id="4" name="Slide Number Placeholder 3"/>
          <p:cNvSpPr>
            <a:spLocks noGrp="1"/>
          </p:cNvSpPr>
          <p:nvPr>
            <p:ph type="sldNum" sz="quarter" idx="10"/>
          </p:nvPr>
        </p:nvSpPr>
        <p:spPr/>
        <p:txBody>
          <a:bodyPr/>
          <a:lstStyle/>
          <a:p>
            <a:fld id="{1B657946-D2B0-42DB-AC4F-7DECB5427B41}" type="slidenum">
              <a:rPr lang="en-US" smtClean="0"/>
              <a:t>8</a:t>
            </a:fld>
            <a:endParaRPr lang="en-US"/>
          </a:p>
        </p:txBody>
      </p:sp>
    </p:spTree>
    <p:extLst>
      <p:ext uri="{BB962C8B-B14F-4D97-AF65-F5344CB8AC3E}">
        <p14:creationId xmlns:p14="http://schemas.microsoft.com/office/powerpoint/2010/main" val="643240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B657946-D2B0-42DB-AC4F-7DECB5427B41}" type="slidenum">
              <a:rPr lang="en-US" smtClean="0"/>
              <a:t>9</a:t>
            </a:fld>
            <a:endParaRPr lang="en-US"/>
          </a:p>
        </p:txBody>
      </p:sp>
    </p:spTree>
    <p:extLst>
      <p:ext uri="{BB962C8B-B14F-4D97-AF65-F5344CB8AC3E}">
        <p14:creationId xmlns:p14="http://schemas.microsoft.com/office/powerpoint/2010/main" val="3304918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937D59-5EDB-4C39-B697-625748F703B6}"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1205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9C9CA7B-DFD4-44B5-8C60-D14B8CD1FB59}"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813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7163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9/6/2021</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9218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9/6/2021</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056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AA18ACC-A947-437B-A130-35BD54FDF1E9}" type="datetimeFigureOut">
              <a:rPr lang="en-US" smtClean="0"/>
              <a:t>9/6/2021</a:t>
            </a:fld>
            <a:endParaRPr lang="en-US" dirty="0"/>
          </a:p>
        </p:txBody>
      </p:sp>
      <p:sp>
        <p:nvSpPr>
          <p:cNvPr id="5" name="Footer Placeholder 3"/>
          <p:cNvSpPr>
            <a:spLocks noGrp="1"/>
          </p:cNvSpPr>
          <p:nvPr>
            <p:ph type="ftr" sz="quarter" idx="11"/>
          </p:nvPr>
        </p:nvSpPr>
        <p:spPr/>
        <p:txBody>
          <a:bodyPr/>
          <a:lstStyle/>
          <a:p>
            <a:r>
              <a:rPr lang="en-US"/>
              <a:t>
              </a:t>
            </a:r>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59719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C8D7E02-BCB8-4D50-A234-369438C08659}" type="datetimeFigureOut">
              <a:rPr lang="en-US" smtClean="0"/>
              <a:t>9/6/2021</a:t>
            </a:fld>
            <a:endParaRPr lang="en-US" dirty="0"/>
          </a:p>
        </p:txBody>
      </p:sp>
      <p:sp>
        <p:nvSpPr>
          <p:cNvPr id="5" name="Footer Placeholder 2"/>
          <p:cNvSpPr>
            <a:spLocks noGrp="1"/>
          </p:cNvSpPr>
          <p:nvPr>
            <p:ph type="ftr" sz="quarter" idx="11"/>
          </p:nvPr>
        </p:nvSpPr>
        <p:spPr/>
        <p:txBody>
          <a:bodyPr/>
          <a:lstStyle/>
          <a:p>
            <a:r>
              <a:rPr lang="en-US"/>
              <a:t>
              </a:t>
            </a:r>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030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7" name="Date Placeholder 4"/>
          <p:cNvSpPr>
            <a:spLocks noGrp="1"/>
          </p:cNvSpPr>
          <p:nvPr>
            <p:ph type="dt" sz="half" idx="10"/>
          </p:nvPr>
        </p:nvSpPr>
        <p:spPr/>
        <p:txBody>
          <a:bodyPr/>
          <a:lstStyle/>
          <a:p>
            <a:fld id="{76E86A4C-8E40-4F87-A4F0-01A0687C5742}" type="datetimeFigureOut">
              <a:rPr lang="en-US" smtClean="0"/>
              <a:t>9/6/2021</a:t>
            </a:fld>
            <a:endParaRPr lang="en-US" dirty="0"/>
          </a:p>
        </p:txBody>
      </p:sp>
      <p:sp>
        <p:nvSpPr>
          <p:cNvPr id="5" name="Footer Placeholder 5"/>
          <p:cNvSpPr>
            <a:spLocks noGrp="1"/>
          </p:cNvSpPr>
          <p:nvPr>
            <p:ph type="ftr" sz="quarter" idx="11"/>
          </p:nvPr>
        </p:nvSpPr>
        <p:spPr/>
        <p:txBody>
          <a:bodyPr/>
          <a:lstStyle/>
          <a:p>
            <a:r>
              <a:rPr lang="en-US"/>
              <a:t>
              </a:t>
            </a:r>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640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9/6/2021</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5101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9/6/2021</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5927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66961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a:t>Edit Master text styles</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655579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9611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E86839-B9D8-4651-8783-F325ECE74E65}" type="datetimeFigureOut">
              <a:rPr lang="en-US" smtClean="0"/>
              <a:t>9/6/2021</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10936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484F64-32F6-45C5-931F-ADC1662401D0}" type="datetimeFigureOut">
              <a:rPr lang="en-US" smtClean="0"/>
              <a:t>9/6/2021</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83311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7204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9/6/2021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9223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078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884466"/>
          </a:xfrm>
          <a:prstGeom prst="rect">
            <a:avLst/>
          </a:prstGeom>
        </p:spPr>
        <p:txBody>
          <a:bodyPr anchor="ctr"/>
          <a:lstStyle>
            <a:lvl1pPr algn="l">
              <a:defRPr>
                <a:solidFill>
                  <a:schemeClr val="accent6">
                    <a:lumMod val="20000"/>
                    <a:lumOff val="80000"/>
                  </a:schemeClr>
                </a:solidFill>
                <a:latin typeface="Arial" pitchFamily="34" charset="0"/>
                <a:cs typeface="Arial" pitchFamily="34" charset="0"/>
              </a:defRPr>
            </a:lvl1pPr>
          </a:lstStyle>
          <a:p>
            <a:r>
              <a:rPr lang="en-US" altLang="ko-KR" dirty="0"/>
              <a:t> Free PPT _ Click to add title</a:t>
            </a:r>
            <a:endParaRPr lang="ko-KR" altLang="en-US" dirty="0"/>
          </a:p>
        </p:txBody>
      </p:sp>
      <p:sp>
        <p:nvSpPr>
          <p:cNvPr id="4" name="Content Placeholder 2"/>
          <p:cNvSpPr>
            <a:spLocks noGrp="1"/>
          </p:cNvSpPr>
          <p:nvPr>
            <p:ph idx="1"/>
          </p:nvPr>
        </p:nvSpPr>
        <p:spPr>
          <a:xfrm>
            <a:off x="395536" y="1131590"/>
            <a:ext cx="8496944" cy="460648"/>
          </a:xfrm>
          <a:prstGeom prst="rect">
            <a:avLst/>
          </a:prstGeom>
        </p:spPr>
        <p:txBody>
          <a:bodyPr anchor="ctr"/>
          <a:lstStyle>
            <a:lvl1pPr marL="0" indent="0">
              <a:buNone/>
              <a:defRPr sz="2000">
                <a:solidFill>
                  <a:schemeClr val="accent6">
                    <a:lumMod val="20000"/>
                    <a:lumOff val="80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405880" y="1808261"/>
            <a:ext cx="8496944" cy="2995737"/>
          </a:xfrm>
          <a:prstGeom prst="rect">
            <a:avLst/>
          </a:prstGeom>
        </p:spPr>
        <p:txBody>
          <a:bodyPr lIns="396000" anchor="t"/>
          <a:lstStyle>
            <a:lvl1pPr marL="0" indent="0">
              <a:buNone/>
              <a:defRPr sz="1400">
                <a:solidFill>
                  <a:schemeClr val="accent6">
                    <a:lumMod val="20000"/>
                    <a:lumOff val="80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3122683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accent6">
                    <a:lumMod val="20000"/>
                    <a:lumOff val="80000"/>
                  </a:schemeClr>
                </a:solidFill>
                <a:latin typeface="Arial" pitchFamily="34" charset="0"/>
                <a:cs typeface="Arial" pitchFamily="34" charset="0"/>
              </a:defRPr>
            </a:lvl1pPr>
          </a:lstStyle>
          <a:p>
            <a:r>
              <a:rPr lang="en-US" altLang="ko-KR" dirty="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accent6">
                    <a:lumMod val="20000"/>
                    <a:lumOff val="80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accent6">
                    <a:lumMod val="20000"/>
                    <a:lumOff val="80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92280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937D59-5EDB-4C39-B697-625748F703B6}" type="datetimeFigureOut">
              <a:rPr lang="en-US" smtClean="0"/>
              <a:pPr/>
              <a:t>9/6/2021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937D59-5EDB-4C39-B697-625748F703B6}" type="datetimeFigureOut">
              <a:rPr lang="en-US" smtClean="0"/>
              <a:pPr/>
              <a:t>9/6/2021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937D59-5EDB-4C39-B697-625748F703B6}" type="datetimeFigureOut">
              <a:rPr lang="en-US" smtClean="0"/>
              <a:pPr/>
              <a:t>9/6/2021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pPr/>
              <a:t>9/6/2021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pPr/>
              <a:t>9/6/2021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pPr/>
              <a:t>9/6/2021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72244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4.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pPr/>
              <a:t>9/6/2021</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pPr/>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2">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3">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4">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5">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63937D59-5EDB-4C39-B697-625748F703B6}" type="datetimeFigureOut">
              <a:rPr lang="en-US" smtClean="0"/>
              <a:pPr/>
              <a:t>9/6/2021</a:t>
            </a:fld>
            <a:endParaRPr lang="en-US"/>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0F31DC1F-5561-484E-AB46-68C682854F61}" type="slidenum">
              <a:rPr lang="en-US" smtClean="0"/>
              <a:pPr/>
              <a:t>‹#›</a:t>
            </a:fld>
            <a:endParaRPr lang="en-US"/>
          </a:p>
        </p:txBody>
      </p:sp>
    </p:spTree>
    <p:extLst>
      <p:ext uri="{BB962C8B-B14F-4D97-AF65-F5344CB8AC3E}">
        <p14:creationId xmlns:p14="http://schemas.microsoft.com/office/powerpoint/2010/main" val="1984157431"/>
      </p:ext>
    </p:extLst>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660" r:id="rId20"/>
  </p:sldLayoutIdLst>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
          <p:cNvSpPr/>
          <p:nvPr/>
        </p:nvSpPr>
        <p:spPr>
          <a:xfrm>
            <a:off x="4572001" y="2928940"/>
            <a:ext cx="4572000" cy="1714512"/>
          </a:xfrm>
          <a:custGeom>
            <a:avLst/>
            <a:gdLst/>
            <a:ahLst/>
            <a:cxnLst/>
            <a:rect l="l" t="t" r="r" b="b"/>
            <a:pathLst>
              <a:path w="4328021" h="2160240">
                <a:moveTo>
                  <a:pt x="260655" y="0"/>
                </a:moveTo>
                <a:lnTo>
                  <a:pt x="4328021" y="0"/>
                </a:lnTo>
                <a:lnTo>
                  <a:pt x="4328021" y="2160240"/>
                </a:lnTo>
                <a:lnTo>
                  <a:pt x="260655" y="2160240"/>
                </a:lnTo>
                <a:cubicBezTo>
                  <a:pt x="116699" y="2160240"/>
                  <a:pt x="0" y="2043541"/>
                  <a:pt x="0" y="1899585"/>
                </a:cubicBezTo>
                <a:lnTo>
                  <a:pt x="0" y="260655"/>
                </a:lnTo>
                <a:cubicBezTo>
                  <a:pt x="0" y="116699"/>
                  <a:pt x="116699" y="0"/>
                  <a:pt x="260655" y="0"/>
                </a:cubicBezTo>
                <a:close/>
              </a:path>
            </a:pathLst>
          </a:custGeom>
          <a:solidFill>
            <a:schemeClr val="accent6">
              <a:lumMod val="50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66622" lvl="0" indent="-166622" algn="ctr" latinLnBrk="0">
              <a:spcBef>
                <a:spcPts val="364"/>
              </a:spcBef>
              <a:buClr>
                <a:srgbClr val="AC66BB"/>
              </a:buClr>
              <a:buSzPct val="85000"/>
              <a:defRPr/>
            </a:pPr>
            <a:r>
              <a:rPr lang="en-US" dirty="0">
                <a:solidFill>
                  <a:prstClr val="black"/>
                </a:solidFill>
                <a:latin typeface="Times New Roman"/>
              </a:rPr>
              <a:t>Student’s Name:</a:t>
            </a:r>
          </a:p>
          <a:p>
            <a:pPr marL="166622" lvl="0" indent="-166622" algn="ctr" latinLnBrk="0">
              <a:spcBef>
                <a:spcPts val="364"/>
              </a:spcBef>
              <a:buClr>
                <a:srgbClr val="AC66BB"/>
              </a:buClr>
              <a:buSzPct val="85000"/>
              <a:defRPr/>
            </a:pPr>
            <a:r>
              <a:rPr lang="en-US" dirty="0">
                <a:solidFill>
                  <a:prstClr val="black"/>
                </a:solidFill>
                <a:latin typeface="Times New Roman"/>
              </a:rPr>
              <a:t>Institutional Affiliation:</a:t>
            </a:r>
          </a:p>
          <a:p>
            <a:pPr marL="166622" lvl="0" indent="-166622" algn="ctr" latinLnBrk="0">
              <a:spcBef>
                <a:spcPts val="364"/>
              </a:spcBef>
              <a:buClr>
                <a:srgbClr val="AC66BB"/>
              </a:buClr>
              <a:buSzPct val="85000"/>
              <a:defRPr/>
            </a:pPr>
            <a:r>
              <a:rPr lang="en-US" dirty="0">
                <a:solidFill>
                  <a:prstClr val="black"/>
                </a:solidFill>
                <a:latin typeface="Times New Roman"/>
              </a:rPr>
              <a:t>Course:</a:t>
            </a:r>
          </a:p>
          <a:p>
            <a:pPr marL="166622" lvl="0" indent="-166622" algn="ctr" latinLnBrk="0">
              <a:spcBef>
                <a:spcPts val="364"/>
              </a:spcBef>
              <a:buClr>
                <a:srgbClr val="AC66BB"/>
              </a:buClr>
              <a:buSzPct val="85000"/>
              <a:defRPr/>
            </a:pPr>
            <a:r>
              <a:rPr lang="en-US" dirty="0">
                <a:solidFill>
                  <a:prstClr val="black"/>
                </a:solidFill>
                <a:latin typeface="Times New Roman"/>
              </a:rPr>
              <a:t>Tutor:</a:t>
            </a:r>
          </a:p>
          <a:p>
            <a:pPr marL="166622" lvl="0" indent="-166622" algn="ctr" latinLnBrk="0">
              <a:spcBef>
                <a:spcPts val="364"/>
              </a:spcBef>
              <a:buClr>
                <a:srgbClr val="AC66BB"/>
              </a:buClr>
              <a:buSzPct val="85000"/>
              <a:defRPr/>
            </a:pPr>
            <a:r>
              <a:rPr lang="en-US" dirty="0">
                <a:solidFill>
                  <a:prstClr val="black"/>
                </a:solidFill>
                <a:latin typeface="Times New Roman"/>
              </a:rPr>
              <a:t>Date:  </a:t>
            </a:r>
          </a:p>
        </p:txBody>
      </p:sp>
      <p:sp>
        <p:nvSpPr>
          <p:cNvPr id="12" name="TextBox 11"/>
          <p:cNvSpPr txBox="1"/>
          <p:nvPr/>
        </p:nvSpPr>
        <p:spPr>
          <a:xfrm>
            <a:off x="4283968" y="3656459"/>
            <a:ext cx="4608511" cy="261610"/>
          </a:xfrm>
          <a:prstGeom prst="rect">
            <a:avLst/>
          </a:prstGeom>
          <a:noFill/>
        </p:spPr>
        <p:txBody>
          <a:bodyPr wrap="square">
            <a:spAutoFit/>
          </a:bodyPr>
          <a:lstStyle/>
          <a:p>
            <a:pPr algn="r" fontAlgn="auto">
              <a:spcBef>
                <a:spcPts val="0"/>
              </a:spcBef>
              <a:spcAft>
                <a:spcPts val="0"/>
              </a:spcAft>
              <a:defRPr/>
            </a:pPr>
            <a:r>
              <a:rPr kumimoji="0" lang="en-US" altLang="ko-KR" sz="1100" b="1" dirty="0">
                <a:solidFill>
                  <a:schemeClr val="accent6">
                    <a:lumMod val="20000"/>
                    <a:lumOff val="80000"/>
                  </a:schemeClr>
                </a:solidFill>
                <a:latin typeface="Arial" pitchFamily="34" charset="0"/>
                <a:cs typeface="Arial" pitchFamily="34" charset="0"/>
              </a:rPr>
              <a:t>    </a:t>
            </a:r>
          </a:p>
        </p:txBody>
      </p:sp>
      <p:sp>
        <p:nvSpPr>
          <p:cNvPr id="13" name="TextBox 1"/>
          <p:cNvSpPr txBox="1">
            <a:spLocks noChangeArrowheads="1"/>
          </p:cNvSpPr>
          <p:nvPr/>
        </p:nvSpPr>
        <p:spPr bwMode="auto">
          <a:xfrm>
            <a:off x="214283" y="1357304"/>
            <a:ext cx="8606190" cy="400110"/>
          </a:xfrm>
          <a:prstGeom prst="rect">
            <a:avLst/>
          </a:prstGeom>
          <a:noFill/>
          <a:ln w="9525">
            <a:noFill/>
            <a:miter lim="800000"/>
            <a:headEnd/>
            <a:tailEnd/>
          </a:ln>
        </p:spPr>
        <p:txBody>
          <a:bodyPr wrap="square">
            <a:spAutoFit/>
          </a:bodyPr>
          <a:lstStyle/>
          <a:p>
            <a:pPr algn="r"/>
            <a:r>
              <a:rPr lang="en-US" altLang="ko-KR" sz="2000" dirty="0">
                <a:ln w="0"/>
                <a:effectLst>
                  <a:outerShdw blurRad="38100" dist="19050" dir="2700000" algn="tl" rotWithShape="0">
                    <a:schemeClr val="dk1">
                      <a:alpha val="40000"/>
                    </a:schemeClr>
                  </a:outerShdw>
                </a:effectLst>
                <a:latin typeface="Arial" pitchFamily="34" charset="0"/>
                <a:ea typeface="맑은 고딕" pitchFamily="50" charset="-127"/>
                <a:cs typeface="Arial" pitchFamily="34" charset="0"/>
              </a:rPr>
              <a:t>Policy, Supply, and Demand</a:t>
            </a:r>
          </a:p>
        </p:txBody>
      </p:sp>
    </p:spTree>
    <p:extLst>
      <p:ext uri="{BB962C8B-B14F-4D97-AF65-F5344CB8AC3E}">
        <p14:creationId xmlns:p14="http://schemas.microsoft.com/office/powerpoint/2010/main" val="303447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 </a:t>
            </a:r>
            <a:r>
              <a:rPr lang="en-US" dirty="0">
                <a:ln w="0"/>
                <a:solidFill>
                  <a:schemeClr val="tx1"/>
                </a:solidFill>
                <a:effectLst>
                  <a:outerShdw blurRad="38100" dist="19050" dir="2700000" algn="tl" rotWithShape="0">
                    <a:schemeClr val="dk1">
                      <a:alpha val="40000"/>
                    </a:schemeClr>
                  </a:outerShdw>
                </a:effectLst>
              </a:rPr>
              <a:t>The Need for Expansion in the Facility</a:t>
            </a:r>
            <a:endParaRPr lang="en-US" dirty="0">
              <a:solidFill>
                <a:schemeClr val="bg1"/>
              </a:solidFill>
            </a:endParaRPr>
          </a:p>
        </p:txBody>
      </p:sp>
      <p:sp>
        <p:nvSpPr>
          <p:cNvPr id="9" name="Content Placeholder 8"/>
          <p:cNvSpPr>
            <a:spLocks noGrp="1"/>
          </p:cNvSpPr>
          <p:nvPr>
            <p:ph idx="10"/>
          </p:nvPr>
        </p:nvSpPr>
        <p:spPr>
          <a:xfrm>
            <a:off x="0" y="1808261"/>
            <a:ext cx="5364088" cy="2995737"/>
          </a:xfrm>
        </p:spPr>
        <p:txBody>
          <a:bodyPr>
            <a:normAutofit fontScale="92500"/>
          </a:bodyPr>
          <a:lstStyle/>
          <a:p>
            <a:pPr>
              <a:buFont typeface="Wingdings" pitchFamily="2" charset="2"/>
              <a:buChar char="q"/>
            </a:pPr>
            <a:r>
              <a:rPr lang="en-US" dirty="0"/>
              <a:t> </a:t>
            </a:r>
            <a:r>
              <a:rPr lang="en-US" dirty="0">
                <a:ln w="0"/>
                <a:solidFill>
                  <a:schemeClr val="tx1"/>
                </a:solidFill>
                <a:effectLst>
                  <a:outerShdw blurRad="38100" dist="19050" dir="2700000" algn="tl" rotWithShape="0">
                    <a:schemeClr val="dk1">
                      <a:alpha val="40000"/>
                    </a:schemeClr>
                  </a:outerShdw>
                </a:effectLst>
              </a:rPr>
              <a:t>A rapid population growth in Saudi Arabia calls for the need for expansion</a:t>
            </a:r>
          </a:p>
          <a:p>
            <a:pPr>
              <a:buFont typeface="Wingdings" pitchFamily="2" charset="2"/>
              <a:buChar char="q"/>
            </a:pPr>
            <a:r>
              <a:rPr lang="en-US" dirty="0">
                <a:ln w="0"/>
                <a:solidFill>
                  <a:schemeClr val="tx1"/>
                </a:solidFill>
                <a:effectLst>
                  <a:outerShdw blurRad="38100" dist="19050" dir="2700000" algn="tl" rotWithShape="0">
                    <a:schemeClr val="dk1">
                      <a:alpha val="40000"/>
                    </a:schemeClr>
                  </a:outerShdw>
                </a:effectLst>
              </a:rPr>
              <a:t>By 2025, the population of Saudi Arabia will reach 39 million</a:t>
            </a:r>
          </a:p>
          <a:p>
            <a:pPr>
              <a:buFont typeface="Wingdings" pitchFamily="2" charset="2"/>
              <a:buChar char="q"/>
            </a:pPr>
            <a:r>
              <a:rPr lang="en-US" dirty="0">
                <a:ln w="0"/>
                <a:solidFill>
                  <a:schemeClr val="tx1"/>
                </a:solidFill>
                <a:effectLst>
                  <a:outerShdw blurRad="38100" dist="19050" dir="2700000" algn="tl" rotWithShape="0">
                    <a:schemeClr val="dk1">
                      <a:alpha val="40000"/>
                    </a:schemeClr>
                  </a:outerShdw>
                </a:effectLst>
              </a:rPr>
              <a:t>Hospitals in Saudi Arabia provide 2-3 beds per 1000 population</a:t>
            </a:r>
          </a:p>
          <a:p>
            <a:pPr>
              <a:buFont typeface="Wingdings" pitchFamily="2" charset="2"/>
              <a:buChar char="q"/>
            </a:pPr>
            <a:r>
              <a:rPr lang="en-US" dirty="0">
                <a:ln w="0"/>
                <a:solidFill>
                  <a:schemeClr val="tx1"/>
                </a:solidFill>
                <a:effectLst>
                  <a:outerShdw blurRad="38100" dist="19050" dir="2700000" algn="tl" rotWithShape="0">
                    <a:schemeClr val="dk1">
                      <a:alpha val="40000"/>
                    </a:schemeClr>
                  </a:outerShdw>
                </a:effectLst>
              </a:rPr>
              <a:t>The government of Saudi Arabia is being involved in the expansion of healthcare</a:t>
            </a:r>
          </a:p>
          <a:p>
            <a:pPr>
              <a:buFont typeface="Wingdings" pitchFamily="2" charset="2"/>
              <a:buChar char="q"/>
            </a:pPr>
            <a:r>
              <a:rPr lang="en-US" dirty="0">
                <a:ln w="0"/>
                <a:solidFill>
                  <a:schemeClr val="tx1"/>
                </a:solidFill>
                <a:effectLst>
                  <a:outerShdw blurRad="38100" dist="19050" dir="2700000" algn="tl" rotWithShape="0">
                    <a:schemeClr val="dk1">
                      <a:alpha val="40000"/>
                    </a:schemeClr>
                  </a:outerShdw>
                </a:effectLst>
              </a:rPr>
              <a:t>There is need to ensure that the healthcare needs of the high population are catered for </a:t>
            </a:r>
          </a:p>
          <a:p>
            <a:pPr>
              <a:buFont typeface="Wingdings" pitchFamily="2" charset="2"/>
              <a:buChar char="q"/>
            </a:pPr>
            <a:endParaRPr lang="en-US" dirty="0">
              <a:ln w="0"/>
              <a:solidFill>
                <a:schemeClr val="tx1"/>
              </a:solidFill>
              <a:effectLst>
                <a:outerShdw blurRad="38100" dist="19050" dir="2700000" algn="tl" rotWithShape="0">
                  <a:schemeClr val="dk1">
                    <a:alpha val="40000"/>
                  </a:schemeClr>
                </a:outerShdw>
              </a:effectLst>
            </a:endParaRPr>
          </a:p>
          <a:p>
            <a:pPr>
              <a:buFont typeface="Wingdings" pitchFamily="2" charset="2"/>
              <a:buChar char="q"/>
            </a:pPr>
            <a:endParaRPr lang="en-US" dirty="0">
              <a:ln w="0"/>
              <a:solidFill>
                <a:schemeClr val="tx1"/>
              </a:solidFill>
              <a:effectLst>
                <a:outerShdw blurRad="38100" dist="19050" dir="2700000" algn="tl" rotWithShape="0">
                  <a:schemeClr val="dk1">
                    <a:alpha val="40000"/>
                  </a:schemeClr>
                </a:outerShdw>
              </a:effectLst>
            </a:endParaRPr>
          </a:p>
          <a:p>
            <a:r>
              <a:rPr lang="en-US" dirty="0">
                <a:ln w="0"/>
                <a:solidFill>
                  <a:schemeClr val="tx1"/>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090594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ko-KR" b="0" dirty="0">
                <a:ln w="0"/>
                <a:solidFill>
                  <a:schemeClr val="tx1"/>
                </a:solidFill>
                <a:effectLst>
                  <a:outerShdw blurRad="38100" dist="19050" dir="2700000" algn="tl" rotWithShape="0">
                    <a:schemeClr val="dk1">
                      <a:alpha val="40000"/>
                    </a:schemeClr>
                  </a:outerShdw>
                </a:effectLst>
              </a:rPr>
              <a:t>The Need for Expansion in the Facility cont..</a:t>
            </a:r>
            <a:endParaRPr lang="ko-KR" altLang="en-US" b="0" dirty="0">
              <a:ln w="0"/>
              <a:solidFill>
                <a:schemeClr val="tx1"/>
              </a:solidFill>
              <a:effectLst>
                <a:outerShdw blurRad="38100" dist="19050" dir="2700000" algn="tl" rotWithShape="0">
                  <a:schemeClr val="dk1">
                    <a:alpha val="40000"/>
                  </a:schemeClr>
                </a:outerShdw>
              </a:effectLst>
            </a:endParaRPr>
          </a:p>
        </p:txBody>
      </p:sp>
      <p:sp>
        <p:nvSpPr>
          <p:cNvPr id="5" name="Content Placeholder 4"/>
          <p:cNvSpPr>
            <a:spLocks noGrp="1"/>
          </p:cNvSpPr>
          <p:nvPr>
            <p:ph idx="10"/>
          </p:nvPr>
        </p:nvSpPr>
        <p:spPr>
          <a:xfrm>
            <a:off x="405880" y="1808261"/>
            <a:ext cx="8496944" cy="3139753"/>
          </a:xfrm>
        </p:spPr>
        <p:txBody>
          <a:bodyPr>
            <a:normAutofit/>
          </a:bodyPr>
          <a:lstStyle/>
          <a:p>
            <a:pPr marL="285750" indent="-285750">
              <a:buFont typeface="Wingdings" panose="05000000000000000000" pitchFamily="2" charset="2"/>
              <a:buChar char="Ø"/>
            </a:pPr>
            <a:r>
              <a:rPr lang="en-US" dirty="0">
                <a:ln w="0"/>
                <a:solidFill>
                  <a:schemeClr val="tx1"/>
                </a:solidFill>
                <a:effectLst>
                  <a:outerShdw blurRad="38100" dist="19050" dir="2700000" algn="tl" rotWithShape="0">
                    <a:schemeClr val="dk1">
                      <a:alpha val="40000"/>
                    </a:schemeClr>
                  </a:outerShdw>
                </a:effectLst>
              </a:rPr>
              <a:t>The high population has put a strain on the existing health infrastructure </a:t>
            </a:r>
          </a:p>
          <a:p>
            <a:pPr marL="285750" indent="-285750">
              <a:buFont typeface="Wingdings" panose="05000000000000000000" pitchFamily="2" charset="2"/>
              <a:buChar char="Ø"/>
            </a:pPr>
            <a:r>
              <a:rPr lang="en-US" dirty="0">
                <a:ln w="0"/>
                <a:solidFill>
                  <a:schemeClr val="tx1"/>
                </a:solidFill>
                <a:effectLst>
                  <a:outerShdw blurRad="38100" dist="19050" dir="2700000" algn="tl" rotWithShape="0">
                    <a:schemeClr val="dk1">
                      <a:alpha val="40000"/>
                    </a:schemeClr>
                  </a:outerShdw>
                </a:effectLst>
              </a:rPr>
              <a:t>There is need to hire more healthcare professionals</a:t>
            </a:r>
          </a:p>
          <a:p>
            <a:pPr marL="285750" indent="-285750">
              <a:buFont typeface="Wingdings" panose="05000000000000000000" pitchFamily="2" charset="2"/>
              <a:buChar char="Ø"/>
            </a:pPr>
            <a:r>
              <a:rPr lang="en-US" dirty="0">
                <a:ln w="0"/>
                <a:solidFill>
                  <a:schemeClr val="tx1"/>
                </a:solidFill>
                <a:effectLst>
                  <a:outerShdw blurRad="38100" dist="19050" dir="2700000" algn="tl" rotWithShape="0">
                    <a:schemeClr val="dk1">
                      <a:alpha val="40000"/>
                    </a:schemeClr>
                  </a:outerShdw>
                </a:effectLst>
              </a:rPr>
              <a:t>There is need to train more healthcare professionals</a:t>
            </a:r>
          </a:p>
          <a:p>
            <a:pPr marL="285750" indent="-285750">
              <a:buFont typeface="Wingdings" panose="05000000000000000000" pitchFamily="2" charset="2"/>
              <a:buChar char="Ø"/>
            </a:pPr>
            <a:r>
              <a:rPr lang="en-US" dirty="0">
                <a:ln w="0"/>
                <a:solidFill>
                  <a:schemeClr val="tx1"/>
                </a:solidFill>
                <a:effectLst>
                  <a:outerShdw blurRad="38100" dist="19050" dir="2700000" algn="tl" rotWithShape="0">
                    <a:schemeClr val="dk1">
                      <a:alpha val="40000"/>
                    </a:schemeClr>
                  </a:outerShdw>
                </a:effectLst>
              </a:rPr>
              <a:t>Expansion will align with vision 2030 of Saudi Arabia</a:t>
            </a:r>
          </a:p>
          <a:p>
            <a:pPr marL="285750" indent="-285750">
              <a:buFont typeface="Wingdings" panose="05000000000000000000" pitchFamily="2" charset="2"/>
              <a:buChar char="Ø"/>
            </a:pPr>
            <a:r>
              <a:rPr lang="en-US" dirty="0">
                <a:ln w="0"/>
                <a:solidFill>
                  <a:schemeClr val="tx1"/>
                </a:solidFill>
                <a:effectLst>
                  <a:outerShdw blurRad="38100" dist="19050" dir="2700000" algn="tl" rotWithShape="0">
                    <a:schemeClr val="dk1">
                      <a:alpha val="40000"/>
                    </a:schemeClr>
                  </a:outerShdw>
                </a:effectLst>
              </a:rPr>
              <a:t>Expansion will align with Saudization</a:t>
            </a:r>
          </a:p>
          <a:p>
            <a:pPr marL="285750" indent="-285750">
              <a:buFont typeface="Wingdings" panose="05000000000000000000" pitchFamily="2" charset="2"/>
              <a:buChar char="Ø"/>
            </a:pPr>
            <a:r>
              <a:rPr lang="en-US" dirty="0">
                <a:ln w="0"/>
                <a:solidFill>
                  <a:schemeClr val="tx1"/>
                </a:solidFill>
                <a:effectLst>
                  <a:outerShdw blurRad="38100" dist="19050" dir="2700000" algn="tl" rotWithShape="0">
                    <a:schemeClr val="dk1">
                      <a:alpha val="40000"/>
                    </a:schemeClr>
                  </a:outerShdw>
                </a:effectLst>
              </a:rPr>
              <a:t>Expansion will support the needs of the country</a:t>
            </a:r>
          </a:p>
          <a:p>
            <a:endParaRPr lang="en-US" dirty="0">
              <a:ln w="0"/>
              <a:solidFill>
                <a:schemeClr val="tx1"/>
              </a:solidFill>
              <a:effectLst>
                <a:outerShdw blurRad="38100" dist="19050" dir="2700000" algn="tl" rotWithShape="0">
                  <a:schemeClr val="dk1">
                    <a:alpha val="40000"/>
                  </a:schemeClr>
                </a:outerShdw>
              </a:effectLst>
            </a:endParaRPr>
          </a:p>
          <a:p>
            <a:r>
              <a:rPr lang="en-US" dirty="0">
                <a:ln w="0"/>
                <a:solidFill>
                  <a:schemeClr val="tx1"/>
                </a:solidFill>
                <a:effectLst>
                  <a:outerShdw blurRad="38100" dist="19050" dir="2700000" algn="tl" rotWithShape="0">
                    <a:schemeClr val="dk1">
                      <a:alpha val="40000"/>
                    </a:schemeClr>
                  </a:outerShdw>
                </a:effectLst>
              </a:rPr>
              <a:t>	</a:t>
            </a:r>
          </a:p>
          <a:p>
            <a:endParaRPr lang="en-US" dirty="0"/>
          </a:p>
        </p:txBody>
      </p:sp>
    </p:spTree>
    <p:extLst>
      <p:ext uri="{BB962C8B-B14F-4D97-AF65-F5344CB8AC3E}">
        <p14:creationId xmlns:p14="http://schemas.microsoft.com/office/powerpoint/2010/main" val="979107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n w="0"/>
                <a:solidFill>
                  <a:schemeClr val="tx1"/>
                </a:solidFill>
                <a:effectLst>
                  <a:outerShdw blurRad="38100" dist="19050" dir="2700000" algn="tl" rotWithShape="0">
                    <a:schemeClr val="dk1">
                      <a:alpha val="40000"/>
                    </a:schemeClr>
                  </a:outerShdw>
                </a:effectLst>
              </a:rPr>
              <a:t>Requirements for Expansion and Funding</a:t>
            </a:r>
          </a:p>
        </p:txBody>
      </p:sp>
      <p:sp>
        <p:nvSpPr>
          <p:cNvPr id="4" name="Content Placeholder 3"/>
          <p:cNvSpPr>
            <a:spLocks noGrp="1"/>
          </p:cNvSpPr>
          <p:nvPr>
            <p:ph idx="10"/>
          </p:nvPr>
        </p:nvSpPr>
        <p:spPr/>
        <p:txBody>
          <a:bodyPr>
            <a:normAutofit fontScale="85000" lnSpcReduction="20000"/>
          </a:bodyPr>
          <a:lstStyle/>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 ministry of health can be an important source of funding</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are supporting bodies that can provide funding</a:t>
            </a:r>
          </a:p>
          <a:p>
            <a:r>
              <a:rPr lang="en-US" sz="1600" dirty="0">
                <a:ln w="0"/>
                <a:solidFill>
                  <a:schemeClr val="tx1"/>
                </a:solidFill>
                <a:effectLst>
                  <a:outerShdw blurRad="38100" dist="19050" dir="2700000" algn="tl" rotWithShape="0">
                    <a:schemeClr val="dk1">
                      <a:alpha val="40000"/>
                    </a:schemeClr>
                  </a:outerShdw>
                </a:effectLst>
              </a:rPr>
              <a:t>	-</a:t>
            </a:r>
            <a:r>
              <a:rPr lang="en-US" sz="1600" i="1" dirty="0">
                <a:ln w="0"/>
                <a:solidFill>
                  <a:schemeClr val="tx1"/>
                </a:solidFill>
                <a:effectLst>
                  <a:outerShdw blurRad="38100" dist="19050" dir="2700000" algn="tl" rotWithShape="0">
                    <a:schemeClr val="dk1">
                      <a:alpha val="40000"/>
                    </a:schemeClr>
                  </a:outerShdw>
                </a:effectLst>
              </a:rPr>
              <a:t>Ministry of Defense and Aviation</a:t>
            </a:r>
          </a:p>
          <a:p>
            <a:r>
              <a:rPr lang="en-US" sz="1600" i="1" dirty="0">
                <a:ln w="0"/>
                <a:solidFill>
                  <a:schemeClr val="tx1"/>
                </a:solidFill>
                <a:effectLst>
                  <a:outerShdw blurRad="38100" dist="19050" dir="2700000" algn="tl" rotWithShape="0">
                    <a:schemeClr val="dk1">
                      <a:alpha val="40000"/>
                    </a:schemeClr>
                  </a:outerShdw>
                </a:effectLst>
              </a:rPr>
              <a:t>	-Saudi Arabian National Guard</a:t>
            </a:r>
          </a:p>
          <a:p>
            <a:r>
              <a:rPr lang="en-US" sz="1600" i="1" dirty="0">
                <a:ln w="0"/>
                <a:solidFill>
                  <a:schemeClr val="tx1"/>
                </a:solidFill>
                <a:effectLst>
                  <a:outerShdw blurRad="38100" dist="19050" dir="2700000" algn="tl" rotWithShape="0">
                    <a:schemeClr val="dk1">
                      <a:alpha val="40000"/>
                    </a:schemeClr>
                  </a:outerShdw>
                </a:effectLst>
              </a:rPr>
              <a:t>	-Ministry of Interior</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 expansion should align with the provisions of vision 2030</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 expansion should focus on improving training</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 expansion should include various services</a:t>
            </a:r>
          </a:p>
          <a:p>
            <a:r>
              <a:rPr lang="en-US" sz="1600" i="1" dirty="0">
                <a:ln w="0"/>
                <a:solidFill>
                  <a:schemeClr val="tx1"/>
                </a:solidFill>
                <a:effectLst>
                  <a:outerShdw blurRad="38100" dist="19050" dir="2700000" algn="tl" rotWithShape="0">
                    <a:schemeClr val="dk1">
                      <a:alpha val="40000"/>
                    </a:schemeClr>
                  </a:outerShdw>
                </a:effectLst>
              </a:rPr>
              <a:t>	-Preventive care</a:t>
            </a:r>
          </a:p>
          <a:p>
            <a:r>
              <a:rPr lang="en-US" sz="1600" i="1" dirty="0">
                <a:ln w="0"/>
                <a:solidFill>
                  <a:schemeClr val="tx1"/>
                </a:solidFill>
                <a:effectLst>
                  <a:outerShdw blurRad="38100" dist="19050" dir="2700000" algn="tl" rotWithShape="0">
                    <a:schemeClr val="dk1">
                      <a:alpha val="40000"/>
                    </a:schemeClr>
                  </a:outerShdw>
                </a:effectLst>
              </a:rPr>
              <a:t>	-Reducing infectious diseases</a:t>
            </a:r>
          </a:p>
          <a:p>
            <a:r>
              <a:rPr lang="en-US" sz="1600" i="1" dirty="0">
                <a:ln w="0"/>
                <a:solidFill>
                  <a:schemeClr val="tx1"/>
                </a:solidFill>
                <a:effectLst>
                  <a:outerShdw blurRad="38100" dist="19050" dir="2700000" algn="tl" rotWithShape="0">
                    <a:schemeClr val="dk1">
                      <a:alpha val="40000"/>
                    </a:schemeClr>
                  </a:outerShdw>
                </a:effectLst>
              </a:rPr>
              <a:t>	-Increasing access to medical care</a:t>
            </a:r>
          </a:p>
          <a:p>
            <a:pPr marL="285750" indent="-285750">
              <a:buFont typeface="Wingdings" panose="05000000000000000000" pitchFamily="2" charset="2"/>
              <a:buChar char="Ø"/>
            </a:pPr>
            <a:endParaRPr lang="en-US" sz="1600"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n w="0"/>
                <a:solidFill>
                  <a:schemeClr val="tx1"/>
                </a:solidFill>
                <a:effectLst>
                  <a:outerShdw blurRad="38100" dist="19050" dir="2700000" algn="tl" rotWithShape="0">
                    <a:schemeClr val="dk1">
                      <a:alpha val="40000"/>
                    </a:schemeClr>
                  </a:outerShdw>
                </a:effectLst>
              </a:rPr>
              <a:t>Requirements for Expansion and Funding </a:t>
            </a:r>
            <a:r>
              <a:rPr lang="en-US" b="0" dirty="0" err="1">
                <a:ln w="0"/>
                <a:solidFill>
                  <a:schemeClr val="tx1"/>
                </a:solidFill>
                <a:effectLst>
                  <a:outerShdw blurRad="38100" dist="19050" dir="2700000" algn="tl" rotWithShape="0">
                    <a:schemeClr val="dk1">
                      <a:alpha val="40000"/>
                    </a:schemeClr>
                  </a:outerShdw>
                </a:effectLst>
              </a:rPr>
              <a:t>cont</a:t>
            </a:r>
            <a:r>
              <a:rPr lang="en-US" b="0" dirty="0">
                <a:ln w="0"/>
                <a:solidFill>
                  <a:schemeClr val="tx1"/>
                </a:solidFill>
                <a:effectLst>
                  <a:outerShdw blurRad="38100" dist="19050" dir="2700000" algn="tl" rotWithShape="0">
                    <a:schemeClr val="dk1">
                      <a:alpha val="40000"/>
                    </a:schemeClr>
                  </a:outerShdw>
                </a:effectLst>
              </a:rPr>
              <a:t>…</a:t>
            </a:r>
          </a:p>
        </p:txBody>
      </p:sp>
      <p:sp>
        <p:nvSpPr>
          <p:cNvPr id="6" name="Content Placeholder 5"/>
          <p:cNvSpPr>
            <a:spLocks noGrp="1"/>
          </p:cNvSpPr>
          <p:nvPr>
            <p:ph idx="10"/>
          </p:nvPr>
        </p:nvSpPr>
        <p:spPr/>
        <p:txBody>
          <a:bodyPr>
            <a:normAutofit/>
          </a:bodyPr>
          <a:lstStyle/>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should be approval from the Saudi Commission for Health Specialties</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should be approval from the Saudi Food and Drug Authority </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should be approval from the Ministry of Health</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should be approval from the Ministry of Investment</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should be approval from the Ministry of Commerce</a:t>
            </a:r>
          </a:p>
          <a:p>
            <a:pPr marL="285750" indent="-28575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There should be approval from the General Director of Health Affairs</a:t>
            </a:r>
            <a:endParaRPr lang="en-US"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n w="0"/>
                <a:solidFill>
                  <a:schemeClr val="tx1"/>
                </a:solidFill>
                <a:effectLst>
                  <a:outerShdw blurRad="38100" dist="19050" dir="2700000" algn="tl" rotWithShape="0">
                    <a:schemeClr val="dk1">
                      <a:alpha val="40000"/>
                    </a:schemeClr>
                  </a:outerShdw>
                </a:effectLst>
              </a:rPr>
              <a:t>Type of Policy</a:t>
            </a:r>
          </a:p>
        </p:txBody>
      </p:sp>
      <p:sp>
        <p:nvSpPr>
          <p:cNvPr id="4" name="Content Placeholder 3"/>
          <p:cNvSpPr>
            <a:spLocks noGrp="1"/>
          </p:cNvSpPr>
          <p:nvPr>
            <p:ph idx="10"/>
          </p:nvPr>
        </p:nvSpPr>
        <p:spPr>
          <a:xfrm>
            <a:off x="1259632" y="1707654"/>
            <a:ext cx="7884368" cy="3168351"/>
          </a:xfrm>
        </p:spPr>
        <p:txBody>
          <a:bodyPr>
            <a:normAutofit/>
          </a:bodyPr>
          <a:lstStyle/>
          <a:p>
            <a:pPr marL="342900" indent="-34290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An administrative policy should be implemented</a:t>
            </a:r>
          </a:p>
          <a:p>
            <a:pPr marL="342900" indent="-34290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Administrative policy will ensure effective operations</a:t>
            </a:r>
          </a:p>
          <a:p>
            <a:pPr marL="342900" indent="-34290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An administrative policy can be supported by a nursing policy</a:t>
            </a:r>
          </a:p>
          <a:p>
            <a:pPr marL="342900" indent="-34290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A nursing policy will ensure that the health needs of the population are catered for </a:t>
            </a:r>
          </a:p>
          <a:p>
            <a:pPr marL="342900" indent="-342900">
              <a:buFont typeface="Wingdings" panose="05000000000000000000" pitchFamily="2" charset="2"/>
              <a:buChar char="Ø"/>
            </a:pPr>
            <a:r>
              <a:rPr lang="en-US" sz="1600" dirty="0">
                <a:ln w="0"/>
                <a:solidFill>
                  <a:schemeClr val="tx1"/>
                </a:solidFill>
                <a:effectLst>
                  <a:outerShdw blurRad="38100" dist="19050" dir="2700000" algn="tl" rotWithShape="0">
                    <a:schemeClr val="dk1">
                      <a:alpha val="40000"/>
                    </a:schemeClr>
                  </a:outerShdw>
                </a:effectLst>
              </a:rPr>
              <a:t>Policies will ensure that periodic review is done </a:t>
            </a:r>
          </a:p>
          <a:p>
            <a:pPr marL="342900" indent="-342900">
              <a:buFont typeface="Wingdings" panose="05000000000000000000" pitchFamily="2" charset="2"/>
              <a:buChar char="Ø"/>
            </a:pPr>
            <a:endParaRPr lang="en-US" sz="2400" dirty="0"/>
          </a:p>
          <a:p>
            <a:endParaRPr lang="en-US" sz="2400" dirty="0"/>
          </a:p>
          <a:p>
            <a:pPr marL="342900" indent="-342900">
              <a:buFont typeface="Wingdings" panose="05000000000000000000" pitchFamily="2" charset="2"/>
              <a:buChar char="Ø"/>
            </a:pPr>
            <a:endParaRPr lang="en-US" sz="2400" dirty="0"/>
          </a:p>
          <a:p>
            <a:pPr marL="342900" indent="-342900">
              <a:buFont typeface="Wingdings" panose="05000000000000000000" pitchFamily="2" charset="2"/>
              <a:buChar char="Ø"/>
            </a:pP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Positive Social Changes </a:t>
            </a:r>
            <a:endParaRPr lang="en-GB" dirty="0"/>
          </a:p>
        </p:txBody>
      </p:sp>
      <p:sp>
        <p:nvSpPr>
          <p:cNvPr id="4" name="Content Placeholder 3"/>
          <p:cNvSpPr>
            <a:spLocks noGrp="1"/>
          </p:cNvSpPr>
          <p:nvPr>
            <p:ph idx="10"/>
          </p:nvPr>
        </p:nvSpPr>
        <p:spPr/>
        <p:txBody>
          <a:bodyPr/>
          <a:lstStyle/>
          <a:p>
            <a:pPr marL="285750" indent="-285750">
              <a:buFont typeface="Wingdings" panose="05000000000000000000" pitchFamily="2" charset="2"/>
              <a:buChar char="Ø"/>
            </a:pPr>
            <a:r>
              <a:rPr lang="en-US" dirty="0"/>
              <a:t>It will ensure alignment with vision 2030 of Saudi Arabia</a:t>
            </a:r>
          </a:p>
          <a:p>
            <a:pPr marL="285750" indent="-285750">
              <a:buFont typeface="Wingdings" panose="05000000000000000000" pitchFamily="2" charset="2"/>
              <a:buChar char="Ø"/>
            </a:pPr>
            <a:r>
              <a:rPr lang="en-US" dirty="0"/>
              <a:t>It will ensure alignment with regional and global trends</a:t>
            </a:r>
          </a:p>
          <a:p>
            <a:pPr marL="285750" indent="-285750">
              <a:buFont typeface="Wingdings" panose="05000000000000000000" pitchFamily="2" charset="2"/>
              <a:buChar char="Ø"/>
            </a:pPr>
            <a:r>
              <a:rPr lang="en-US" dirty="0"/>
              <a:t>It will ensure that quality services are provided to patients</a:t>
            </a:r>
          </a:p>
          <a:p>
            <a:pPr marL="285750" indent="-285750">
              <a:buFont typeface="Wingdings" panose="05000000000000000000" pitchFamily="2" charset="2"/>
              <a:buChar char="Ø"/>
            </a:pPr>
            <a:r>
              <a:rPr lang="en-US" dirty="0"/>
              <a:t>The health needs of the elderly patients will be met</a:t>
            </a:r>
          </a:p>
          <a:p>
            <a:pPr marL="285750" indent="-285750">
              <a:buFont typeface="Wingdings" panose="05000000000000000000" pitchFamily="2" charset="2"/>
              <a:buChar char="Ø"/>
            </a:pPr>
            <a:r>
              <a:rPr lang="en-US" dirty="0"/>
              <a:t>Key healthcare services will be provided</a:t>
            </a:r>
          </a:p>
          <a:p>
            <a:pPr marL="285750" indent="-285750">
              <a:buFont typeface="Wingdings" panose="05000000000000000000" pitchFamily="2" charset="2"/>
              <a:buChar char="Ø"/>
            </a:pPr>
            <a:r>
              <a:rPr lang="en-US" dirty="0"/>
              <a:t>There will be increased access to healthcare services</a:t>
            </a:r>
          </a:p>
          <a:p>
            <a:pPr marL="285750" indent="-285750">
              <a:buFont typeface="Wingdings" panose="05000000000000000000" pitchFamily="2" charset="2"/>
              <a:buChar char="Ø"/>
            </a:pPr>
            <a:r>
              <a:rPr lang="en-US" dirty="0"/>
              <a:t>The various determinants of health will be addressed </a:t>
            </a:r>
            <a:endParaRPr lang="en-GB" dirty="0"/>
          </a:p>
        </p:txBody>
      </p:sp>
    </p:spTree>
    <p:extLst>
      <p:ext uri="{BB962C8B-B14F-4D97-AF65-F5344CB8AC3E}">
        <p14:creationId xmlns:p14="http://schemas.microsoft.com/office/powerpoint/2010/main" val="19269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endParaRPr lang="en-GB" dirty="0"/>
          </a:p>
        </p:txBody>
      </p:sp>
      <p:sp>
        <p:nvSpPr>
          <p:cNvPr id="4" name="Content Placeholder 3"/>
          <p:cNvSpPr>
            <a:spLocks noGrp="1"/>
          </p:cNvSpPr>
          <p:nvPr>
            <p:ph idx="10"/>
          </p:nvPr>
        </p:nvSpPr>
        <p:spPr/>
        <p:txBody>
          <a:bodyPr/>
          <a:lstStyle/>
          <a:p>
            <a:pPr marL="285750" indent="-285750">
              <a:buFont typeface="Wingdings" panose="05000000000000000000" pitchFamily="2" charset="2"/>
              <a:buChar char="Ø"/>
            </a:pPr>
            <a:r>
              <a:rPr lang="en-US" dirty="0"/>
              <a:t>The need for expansion is imminent and important</a:t>
            </a:r>
          </a:p>
          <a:p>
            <a:pPr marL="285750" indent="-285750">
              <a:buFont typeface="Wingdings" panose="05000000000000000000" pitchFamily="2" charset="2"/>
              <a:buChar char="Ø"/>
            </a:pPr>
            <a:r>
              <a:rPr lang="en-US" dirty="0"/>
              <a:t>Expansion will align with the expansion vision of Saudi Arabia</a:t>
            </a:r>
          </a:p>
          <a:p>
            <a:pPr marL="285750" indent="-285750">
              <a:buFont typeface="Wingdings" panose="05000000000000000000" pitchFamily="2" charset="2"/>
              <a:buChar char="Ø"/>
            </a:pPr>
            <a:r>
              <a:rPr lang="en-US" dirty="0"/>
              <a:t>There has been a strain on existing infrastructure, and as such, necessitating the expansion process</a:t>
            </a:r>
          </a:p>
          <a:p>
            <a:pPr marL="285750" indent="-285750">
              <a:buFont typeface="Wingdings" panose="05000000000000000000" pitchFamily="2" charset="2"/>
              <a:buChar char="Ø"/>
            </a:pPr>
            <a:r>
              <a:rPr lang="en-US" dirty="0"/>
              <a:t>The expansion process will be quick with the support of the government and other bodies</a:t>
            </a:r>
          </a:p>
          <a:p>
            <a:pPr marL="285750" indent="-285750">
              <a:buFont typeface="Wingdings" panose="05000000000000000000" pitchFamily="2" charset="2"/>
              <a:buChar char="Ø"/>
            </a:pPr>
            <a:r>
              <a:rPr lang="en-US" dirty="0"/>
              <a:t>The expansion will be beneficial to Saudi Arabia</a:t>
            </a:r>
            <a:endParaRPr lang="en-GB" dirty="0"/>
          </a:p>
        </p:txBody>
      </p:sp>
    </p:spTree>
    <p:extLst>
      <p:ext uri="{BB962C8B-B14F-4D97-AF65-F5344CB8AC3E}">
        <p14:creationId xmlns:p14="http://schemas.microsoft.com/office/powerpoint/2010/main" val="1015748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GB" dirty="0"/>
          </a:p>
        </p:txBody>
      </p:sp>
      <p:sp>
        <p:nvSpPr>
          <p:cNvPr id="4" name="Content Placeholder 3"/>
          <p:cNvSpPr>
            <a:spLocks noGrp="1"/>
          </p:cNvSpPr>
          <p:nvPr>
            <p:ph idx="10"/>
          </p:nvPr>
        </p:nvSpPr>
        <p:spPr/>
        <p:txBody>
          <a:bodyPr>
            <a:normAutofit fontScale="85000" lnSpcReduction="20000"/>
          </a:bodyPr>
          <a:lstStyle/>
          <a:p>
            <a:pPr marL="285750" indent="-285750">
              <a:buFont typeface="Wingdings" panose="05000000000000000000" pitchFamily="2" charset="2"/>
              <a:buChar char="Ø"/>
            </a:pPr>
            <a:r>
              <a:rPr lang="en-US" dirty="0"/>
              <a:t>Al-</a:t>
            </a:r>
            <a:r>
              <a:rPr lang="en-US" dirty="0" err="1"/>
              <a:t>Hanawi</a:t>
            </a:r>
            <a:r>
              <a:rPr lang="en-US" dirty="0"/>
              <a:t>, M. K., Khan, S. A., &amp; Al-</a:t>
            </a:r>
            <a:r>
              <a:rPr lang="en-US" dirty="0" err="1"/>
              <a:t>Borie</a:t>
            </a:r>
            <a:r>
              <a:rPr lang="en-US" dirty="0"/>
              <a:t>, H. M. (2019). Healthcare human resource development in Saudi Arabia: emerging challenges and opportunities—a critical review. </a:t>
            </a:r>
            <a:r>
              <a:rPr lang="en-US" i="1" dirty="0"/>
              <a:t>Public Health Review 40</a:t>
            </a:r>
            <a:r>
              <a:rPr lang="en-US" dirty="0"/>
              <a:t>(1). </a:t>
            </a:r>
            <a:r>
              <a:rPr lang="en-US" dirty="0" err="1"/>
              <a:t>doi</a:t>
            </a:r>
            <a:r>
              <a:rPr lang="en-US" dirty="0"/>
              <a:t>: 10.1186/s40985-019-0112-4</a:t>
            </a:r>
          </a:p>
          <a:p>
            <a:pPr marL="285750" indent="-285750">
              <a:buFont typeface="Wingdings" panose="05000000000000000000" pitchFamily="2" charset="2"/>
              <a:buChar char="Ø"/>
            </a:pPr>
            <a:r>
              <a:rPr lang="en-US" dirty="0"/>
              <a:t>Al Khamis, A. A. (2016). Framing health policy in the context of Saudi Arabia. </a:t>
            </a:r>
            <a:r>
              <a:rPr lang="en-US" i="1" dirty="0"/>
              <a:t>Journal of Infection and Public Health 9</a:t>
            </a:r>
            <a:r>
              <a:rPr lang="en-US" dirty="0"/>
              <a:t>; 3-6. </a:t>
            </a:r>
          </a:p>
          <a:p>
            <a:pPr marL="285750" indent="-285750">
              <a:buFont typeface="Wingdings" panose="05000000000000000000" pitchFamily="2" charset="2"/>
              <a:buChar char="Ø"/>
            </a:pPr>
            <a:r>
              <a:rPr lang="en-US" dirty="0" err="1"/>
              <a:t>Mebrouk</a:t>
            </a:r>
            <a:r>
              <a:rPr lang="en-US" dirty="0"/>
              <a:t>, J. J. (2018). Saudization of Nursing. http://www.open-access.bcu.ac.uk/7269/1/PhD%20Thesis.pdf</a:t>
            </a:r>
          </a:p>
          <a:p>
            <a:pPr marL="285750" indent="-285750">
              <a:buFont typeface="Wingdings" panose="05000000000000000000" pitchFamily="2" charset="2"/>
              <a:buChar char="Ø"/>
            </a:pPr>
            <a:r>
              <a:rPr lang="en-US" dirty="0" err="1"/>
              <a:t>Puteh</a:t>
            </a:r>
            <a:r>
              <a:rPr lang="en-US" dirty="0"/>
              <a:t>, S. E. W., </a:t>
            </a:r>
            <a:r>
              <a:rPr lang="en-US" dirty="0" err="1"/>
              <a:t>Aizuddin</a:t>
            </a:r>
            <a:r>
              <a:rPr lang="en-US" dirty="0"/>
              <a:t>, A. N., &amp; Al Salem, A. A. (2020). Renewal of healthcare funding systems by national health insurance in the Kingdom of Saudi Arabia (NHI). Haya: </a:t>
            </a:r>
            <a:r>
              <a:rPr lang="en-US" i="1" dirty="0"/>
              <a:t>The Saudi Journal of Life Sciences</a:t>
            </a:r>
            <a:r>
              <a:rPr lang="en-US" dirty="0"/>
              <a:t> 236-245. DOI: 10.36348/sjls.2020.v05i11.001 </a:t>
            </a:r>
          </a:p>
          <a:p>
            <a:pPr marL="285750" indent="-285750">
              <a:buFont typeface="Wingdings" panose="05000000000000000000" pitchFamily="2" charset="2"/>
              <a:buChar char="Ø"/>
            </a:pPr>
            <a:r>
              <a:rPr lang="en-US" dirty="0"/>
              <a:t>Saudi Arabia Government (n. d.). Vision 2030. https://www.vision2030.gov.sa/?__cf_chl_managed_tk__=pmd_XVtDnLu.S.HeMJVgZNaPpDErX5mUJhjCUN8ZWyptduY-1630931763-0-gqNtZGzNAqWjcnBszQil</a:t>
            </a:r>
          </a:p>
          <a:p>
            <a:pPr marL="285750" indent="-285750">
              <a:buFont typeface="Wingdings" panose="05000000000000000000" pitchFamily="2" charset="2"/>
              <a:buChar char="Ø"/>
            </a:pPr>
            <a:r>
              <a:rPr lang="en-US" dirty="0"/>
              <a:t>World Healthcare Organization (2018). A vision for primary healthcare in the 21</a:t>
            </a:r>
            <a:r>
              <a:rPr lang="en-US" baseline="30000" dirty="0"/>
              <a:t>st</a:t>
            </a:r>
            <a:r>
              <a:rPr lang="en-US" dirty="0"/>
              <a:t> century. https://www.who.int/docs/default-source/primary-health/vision.pdf?__cf_chl_captcha_tk__=pmd_0l2_6GWGBjf0XbPWH.tygLHgET070b_j1IBRJ.mFocI-1630933904-0-gqNtZGzNAuWjcnBszQmR</a:t>
            </a:r>
            <a:endParaRPr lang="en-GB" dirty="0"/>
          </a:p>
        </p:txBody>
      </p:sp>
    </p:spTree>
    <p:extLst>
      <p:ext uri="{BB962C8B-B14F-4D97-AF65-F5344CB8AC3E}">
        <p14:creationId xmlns:p14="http://schemas.microsoft.com/office/powerpoint/2010/main" val="197251985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1250</TotalTime>
  <Words>1947</Words>
  <Application>Microsoft Office PowerPoint</Application>
  <PresentationFormat>On-screen Show (16:9)</PresentationFormat>
  <Paragraphs>88</Paragraphs>
  <Slides>9</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Calibri</vt:lpstr>
      <vt:lpstr>Century Gothic</vt:lpstr>
      <vt:lpstr>Times New Roman</vt:lpstr>
      <vt:lpstr>Wingdings</vt:lpstr>
      <vt:lpstr>Wingdings 3</vt:lpstr>
      <vt:lpstr>Custom Design</vt:lpstr>
      <vt:lpstr>Ion</vt:lpstr>
      <vt:lpstr>PowerPoint Presentation</vt:lpstr>
      <vt:lpstr> The Need for Expansion in the Facility</vt:lpstr>
      <vt:lpstr>The Need for Expansion in the Facility cont..</vt:lpstr>
      <vt:lpstr>Requirements for Expansion and Funding</vt:lpstr>
      <vt:lpstr>Requirements for Expansion and Funding cont…</vt:lpstr>
      <vt:lpstr>Type of Policy</vt:lpstr>
      <vt:lpstr>Positive Social Changes </vt:lpstr>
      <vt:lpstr>Conclusion</vt:lpstr>
      <vt:lpstr>References</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USER</cp:lastModifiedBy>
  <cp:revision>223</cp:revision>
  <dcterms:created xsi:type="dcterms:W3CDTF">2014-04-01T16:27:38Z</dcterms:created>
  <dcterms:modified xsi:type="dcterms:W3CDTF">2021-09-06T14:11:36Z</dcterms:modified>
</cp:coreProperties>
</file>